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E45FED-2A6B-52AA-9A22-AF3CB9D99BC8}" name="Jelena JT. Todic" initials="JJT" userId="S-1-5-21-3468391650-3599918298-52641188-12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2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22DD-05C7-4BA6-81BD-C6C96FFCB26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B1CB70B-5589-810A-79E7-DA058A42A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94" y="6105"/>
            <a:ext cx="9248506" cy="5202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DD32D-9E7C-0732-8D92-AEE660D9D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461818"/>
            <a:ext cx="7779145" cy="1812663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sr-Cyrl-RS" sz="4800" b="1" dirty="0">
                <a:solidFill>
                  <a:schemeClr val="bg1"/>
                </a:solidFill>
              </a:rPr>
              <a:t>ПРАВО НА ПРЕБИЈАЊЕ ПОТРАЖИВАЊА У  СТЕЧАЈНОМ ПОСТУПКУ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9482B9-516D-95DC-B464-FD09820E6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530" y="3079922"/>
            <a:ext cx="6097859" cy="1192987"/>
          </a:xfrm>
        </p:spPr>
        <p:txBody>
          <a:bodyPr/>
          <a:lstStyle/>
          <a:p>
            <a:pPr algn="l"/>
            <a:r>
              <a:rPr lang="sr-Cyrl-RS" b="1" dirty="0">
                <a:solidFill>
                  <a:schemeClr val="bg1"/>
                </a:solidFill>
              </a:rPr>
              <a:t>Татјана Матковић Стефановић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sr-Cyrl-RS" b="1" dirty="0">
                <a:solidFill>
                  <a:schemeClr val="bg1"/>
                </a:solidFill>
              </a:rPr>
              <a:t>судија </a:t>
            </a:r>
            <a:r>
              <a:rPr lang="sr-Cyrl-RS" b="1">
                <a:solidFill>
                  <a:schemeClr val="bg1"/>
                </a:solidFill>
              </a:rPr>
              <a:t>Врховног </a:t>
            </a:r>
            <a:r>
              <a:rPr lang="sr-Cyrl-RS" b="1" smtClean="0">
                <a:solidFill>
                  <a:schemeClr val="bg1"/>
                </a:solidFill>
              </a:rPr>
              <a:t>суда</a:t>
            </a:r>
            <a:endParaRPr lang="en-GB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BDECC6E-8760-A2C3-1879-6ACA702DA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2409593"/>
            <a:ext cx="4913274" cy="50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0C5667F-9461-E0B0-6DA8-43AECBF6F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4892716"/>
            <a:ext cx="4913274" cy="50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87A9CD-6DE1-E7A0-E677-B222959B8EDB}"/>
              </a:ext>
            </a:extLst>
          </p:cNvPr>
          <p:cNvSpPr/>
          <p:nvPr/>
        </p:nvSpPr>
        <p:spPr>
          <a:xfrm>
            <a:off x="0" y="5199017"/>
            <a:ext cx="12192000" cy="165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ADDDC62-CC61-DA83-224B-FD288436C5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0" y="5301081"/>
            <a:ext cx="2473233" cy="1462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BF140B-F1FC-F1AB-5AEA-2D5EFA5C36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39" y="5277067"/>
            <a:ext cx="2825496" cy="14081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69E46DD-E357-50D3-3A72-FEED4B4AD2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6084787"/>
            <a:ext cx="301752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/>
            </a:r>
            <a:br>
              <a:rPr lang="sr-Latn-RS" b="1" dirty="0"/>
            </a:br>
            <a:r>
              <a:rPr lang="sr-Cyrl-RS" b="1" dirty="0"/>
              <a:t>ИЗУЗЕЦИ ОД ПРОПИСАНЕ НЕДОПУШТЕНОСТИ ПРЕБИЈАЊА ПОТРАЖИВАЊА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sr-Cyrl-RS" dirty="0"/>
              <a:t>Изузеци од недопуштеност пребијања потраживања из члана 83. став 1. тачка 1) Закона о стечају су:</a:t>
            </a:r>
          </a:p>
          <a:p>
            <a:pPr lvl="0" algn="just"/>
            <a:r>
              <a:rPr lang="sr-Cyrl-RS" b="1" dirty="0"/>
              <a:t>ПРВИ ИЗУЗЕТАК:</a:t>
            </a:r>
          </a:p>
          <a:p>
            <a:pPr lvl="0" algn="just"/>
            <a:r>
              <a:rPr lang="sr-Cyrl-RS" dirty="0" smtClean="0"/>
              <a:t>Пребијање </a:t>
            </a:r>
            <a:r>
              <a:rPr lang="sr-Cyrl-RS" dirty="0"/>
              <a:t>је допуштено ако је у питању потраживање које је стечено у вези са испуњењем неизвршених двострано теретних уговора у коме сауговарачи, стечајни дужник и стечајни поверилац нису извршили своје обавезе у целости или делимично;</a:t>
            </a:r>
            <a:endParaRPr lang="en-GB" dirty="0"/>
          </a:p>
          <a:p>
            <a:pPr lvl="0" algn="just"/>
            <a:r>
              <a:rPr lang="sr-Cyrl-RS" dirty="0"/>
              <a:t>Ако стечајни управник одбије испуњење уговора, сауговарач остварује своје потраживање као стечајни поверилац и може да га пребије са евентуалним потраживањем стечајног дужника према  стечајном повериоцу;</a:t>
            </a:r>
            <a:endParaRPr lang="en-GB" dirty="0"/>
          </a:p>
          <a:p>
            <a:pPr lvl="0" algn="just"/>
            <a:r>
              <a:rPr lang="sr-Cyrl-RS" dirty="0"/>
              <a:t>Ако стечајни управник прихвати извршење уговора, па у току стечајног поступка престане да га извршава, потраживање по основу овог уговора сматра се обавезом стечајне масе и сауговарач ово потраживање може пребити са евентуалним потраживањем стечајног дужника према сауговарачу.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7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algn="just"/>
            <a:r>
              <a:rPr lang="sr-Cyrl-RS" b="1" dirty="0"/>
              <a:t>ДРУГИ ИЗУЗЕТАК:</a:t>
            </a:r>
            <a:endParaRPr lang="en-GB" dirty="0"/>
          </a:p>
          <a:p>
            <a:pPr algn="just"/>
            <a:r>
              <a:rPr lang="sr-Cyrl-RS" dirty="0"/>
              <a:t>Ако је у питању потраживање коме је враћено правно дејство успешним побијањем правног посла или друге правне радње стечајног дужника.</a:t>
            </a:r>
            <a:endParaRPr lang="en-GB" dirty="0"/>
          </a:p>
          <a:p>
            <a:pPr algn="just"/>
            <a:r>
              <a:rPr lang="sr-Cyrl-RS" dirty="0"/>
              <a:t>Дејство успешног побијања је: 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Побијени правни посао, односно правна радња немају дејство према стечајној маси, а противник пребијања је дужан да у стечајну масу врати сву имовинску корист стечену на основу побијеног посла или друге радње;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По повраћају имовинске користи у стечајну масу, противник побијања има право да остварује своје </a:t>
            </a:r>
            <a:r>
              <a:rPr lang="sr-Cyrl-RS" dirty="0" err="1"/>
              <a:t>противпотраживање</a:t>
            </a:r>
            <a:r>
              <a:rPr lang="sr-Cyrl-RS" dirty="0"/>
              <a:t> као стечајни поверилац подношењем накнадне пријаве потраживања.</a:t>
            </a:r>
            <a:endParaRPr lang="en-GB" dirty="0"/>
          </a:p>
          <a:p>
            <a:pPr algn="just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948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/>
            </a:r>
            <a:br>
              <a:rPr lang="sr-Latn-RS" b="1" dirty="0"/>
            </a:br>
            <a:r>
              <a:rPr lang="sr-Cyrl-RS" b="1" dirty="0"/>
              <a:t>НАЧИН ПРЕБИЈАЊА ПОТРАЖИВАЊА СТЕЧАЈНОГ ПОВЕРИОЦА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Потраживања се могу пребити: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У  стечајном поступку и у парничном поступку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Поверилац мора да достави пријаву потраживања на целокупни износ потраживања према стечајном дужнику</a:t>
            </a:r>
            <a:endParaRPr lang="en-GB" dirty="0"/>
          </a:p>
          <a:p>
            <a:pPr algn="just"/>
            <a:r>
              <a:rPr lang="sr-Cyrl-RS" dirty="0"/>
              <a:t>Изјава о пребијању може бити садржана у пријави потраживања или да се накнадно изјави.</a:t>
            </a:r>
            <a:endParaRPr lang="en-GB" dirty="0"/>
          </a:p>
          <a:p>
            <a:pPr algn="just"/>
            <a:r>
              <a:rPr lang="sr-Cyrl-RS" dirty="0"/>
              <a:t>Изјава потраживања мора бити дата у року од 120 дана од дана објављивања огласа о отварању стечајног поступка над стечајним дужником.</a:t>
            </a:r>
            <a:endParaRPr lang="en-GB" dirty="0"/>
          </a:p>
          <a:p>
            <a:pPr algn="just"/>
            <a:r>
              <a:rPr lang="sr-Cyrl-RS" dirty="0"/>
              <a:t>У противном стечајни поверилац право на пребијање потраживања, не може да оствари ни у стечајном, ни у парничном поступку.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0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/>
            </a:r>
            <a:br>
              <a:rPr lang="sr-Latn-RS" b="1" dirty="0"/>
            </a:br>
            <a:r>
              <a:rPr lang="sr-Cyrl-RS" b="1" dirty="0"/>
              <a:t>СУДСКА ЗАШТИТА У СЛУЧАЈУ ОСПОРАВАЊА ПРАВА ПРЕБОЈА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Повериоцима чије је потраживање признато, стечајни управник може оспорити право на пребијање, уколико је пребијање недопуштено у складу са Законом о стечају или из неког другог разлога.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Недопуштена је тужба за утврђивање права на </a:t>
            </a:r>
            <a:r>
              <a:rPr lang="sr-Cyrl-RS" dirty="0" err="1"/>
              <a:t>пребој</a:t>
            </a:r>
            <a:r>
              <a:rPr lang="sr-Cyrl-RS" dirty="0"/>
              <a:t> потраживања када право на </a:t>
            </a:r>
            <a:r>
              <a:rPr lang="sr-Cyrl-RS" dirty="0" err="1"/>
              <a:t>пребој</a:t>
            </a:r>
            <a:r>
              <a:rPr lang="sr-Cyrl-RS" dirty="0"/>
              <a:t> потраживања није прихваћено од стране стечајног управника – тужба се одбацује као недозвољена.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Стечајни поверилац у случају оспоравања права на пребијање потраживања може да остварује судску заштиту у парничном поступку по тужбеном захтеву стечајног дужника да се обавеже на исплату дуга и то истицањем приговора ради пребијања.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18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ОДЛУКЕ СУДА ПО ИСТАКНУТОМ ПРИГОВОРУ ПРЕБИЈАЊА СТЕЧАЈНОГ ПОВЕРИОЦА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sr-Cyrl-RS" dirty="0"/>
              <a:t>Суд одбацује приговор ради пребијања стечајног повериоца, ако је стечајни управник оспорио право на пребијање из разлога недопуштености пребијања у смислу члана 83. став 1. тачка 1) и 2) Закона о стечају.</a:t>
            </a:r>
            <a:endParaRPr lang="en-GB" dirty="0"/>
          </a:p>
          <a:p>
            <a:pPr lvl="0" algn="just"/>
            <a:r>
              <a:rPr lang="sr-Cyrl-RS" dirty="0"/>
              <a:t>Ако је право на пребијање потраживања стечајни управник оспорио супротно члану 83. став 1. Закона о стечају, као и супротно одредбама ЗОО приговор ради пребијања би био основан.</a:t>
            </a:r>
            <a:endParaRPr lang="en-GB" dirty="0"/>
          </a:p>
          <a:p>
            <a:pPr lvl="0" algn="just"/>
            <a:r>
              <a:rPr lang="sr-Cyrl-RS" dirty="0"/>
              <a:t>Парнични суд би утврдио потраживање стечајног дужника према стечајном повериоцу као и потраживање стечајног повериоца према стечајном дужнику, а потом би исте пребио до висине мањег износа потраживања и за наведени износ одбио тужбени захтев.</a:t>
            </a:r>
            <a:endParaRPr lang="en-GB" dirty="0"/>
          </a:p>
          <a:p>
            <a:pPr lvl="0" algn="just"/>
            <a:r>
              <a:rPr lang="sr-Cyrl-RS" dirty="0"/>
              <a:t>Правноснажна пресуда о приговору пребијања представља основ за исправку коначне листе потраживања.</a:t>
            </a:r>
            <a:endParaRPr lang="en-GB" dirty="0"/>
          </a:p>
          <a:p>
            <a:pPr lvl="0" algn="just"/>
            <a:r>
              <a:rPr lang="sr-Cyrl-RS" dirty="0"/>
              <a:t>Признато потраживање стечајном повериоцу било би умањено за износ који је стављен у </a:t>
            </a:r>
            <a:r>
              <a:rPr lang="sr-Cyrl-RS" dirty="0" err="1"/>
              <a:t>пребој</a:t>
            </a:r>
            <a:r>
              <a:rPr lang="sr-Cyrl-RS" dirty="0"/>
              <a:t>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98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НЕДОЗВОЉЕНОСТ </a:t>
            </a:r>
            <a:r>
              <a:rPr lang="sr-Cyrl-RS" b="1" dirty="0"/>
              <a:t>СУДСКЕ КОМПЕНЗАЦИЈЕ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lvl="0" indent="0" algn="just">
              <a:buNone/>
            </a:pPr>
            <a:r>
              <a:rPr lang="sr-Cyrl-RS" dirty="0"/>
              <a:t>У ситуацији када је над тужиоцем као стечајним дужником отворен поступак стечаја, а тужени као стечајни поверилац није уз пријаву потраживања приложио изјаву о компензацији, поверилац је изгубио право на пребијање потраживања, што има за последицу одбачај приговора пребијања.</a:t>
            </a:r>
            <a:endParaRPr lang="en-GB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75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НЕТИРАЊЕ ПО ОСНОВУ ПРЕВРЕМЕНОГ ДОСПЕЋА ИЛИ ПРЕСТАНКА ОБАВЕЗЕ (CLOSE-OUT NETTING)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 Закон о стечају, у погледу посебних правила о пребијању (</a:t>
            </a:r>
            <a:r>
              <a:rPr lang="sr-Cyrl-RS" dirty="0" err="1"/>
              <a:t>нетирању</a:t>
            </a:r>
            <a:r>
              <a:rPr lang="sr-Cyrl-RS" dirty="0"/>
              <a:t>) по основу превременог доспећа или престанка обавезе (</a:t>
            </a:r>
            <a:r>
              <a:rPr lang="sr-Latn-RS" dirty="0" err="1"/>
              <a:t>close</a:t>
            </a:r>
            <a:r>
              <a:rPr lang="sr-Latn-RS" dirty="0"/>
              <a:t>-out </a:t>
            </a:r>
            <a:r>
              <a:rPr lang="sr-Latn-RS" dirty="0" err="1"/>
              <a:t>netting</a:t>
            </a:r>
            <a:r>
              <a:rPr lang="sr-Latn-RS" dirty="0"/>
              <a:t>)</a:t>
            </a:r>
            <a:r>
              <a:rPr lang="sr-Cyrl-RS" dirty="0"/>
              <a:t>, а по основу уговора о финансијском обезбеђењу или других финансијских уговора упућује на примену одредаба Закона о финансијском обезбеђењу.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114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УГОВОРИ О ФИНАНСИЈСКОМ ОБЕЗБЕЂЊУ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/>
              <a:t>Уговором о финансијском обезбеђењу обавезује се давалац обезбеђења да, ради обезбеђења извршења своје или туђе финансијске обавезе пренесе средство обезбеђења примаоцу обезбеђења или на том средству установи заложно право у корист примаоца обезбеђења, а прималац обезбеђења обавезује се да у складу с тим уговором примљена или еквивалентна средства обезбеђења врати даваоцу обезбеђења по извршењу финансијске обавезе, односно истовремено с тим извршењем.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16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Права и обавезе из уговора о финансијском обезбеђењу, укључујући и давање, стицање, промену и реализацију средстава обезбеђења, извршавају се несметано без обзира на покретање – отварање и спровођење поступка стечаја, ликвидације и примене мере реорганизације над даваоцем или примаоцем обезбеђења.</a:t>
            </a:r>
            <a:endParaRPr lang="en-GB" dirty="0"/>
          </a:p>
          <a:p>
            <a:pPr algn="just"/>
            <a:r>
              <a:rPr lang="sr-Cyrl-RS" dirty="0"/>
              <a:t>Ако је уговор о финансијском обезбеђењу закључен, или је средство обезбеђења дато, стечено или промењено, или је финансијска обавеза настала на дан покретања – отварања поступка стечаја или ликвидације или примене мера реорганизације, а након тренутка доношења одговарајуће одлуке о покретању – отварању тог поступка или примени мера – уговор о финансијском обезбеђењу, као и давање, стицање и промена средства обезбеђења правно су важећи и обавезујући ако прималац обезбеђења докаже да није знао, нити је био дужан да зна за покретање – отварање тог поступка или примену тих мера.</a:t>
            </a:r>
            <a:endParaRPr lang="en-GB" dirty="0"/>
          </a:p>
          <a:p>
            <a:pPr algn="just"/>
            <a:r>
              <a:rPr lang="sr-Cyrl-RS" dirty="0"/>
              <a:t>На побијање правног посла и радњи стечајног дужника који је прималац или давалац обезбеђења примењују се одредбе закона којим се уређује стечај, ако нису у супротности са Законом о финансијском обезбеђењу.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98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ФИНАНСИЈСКИ УГОВОРИ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dirty="0"/>
              <a:t>Финансијским уговором могу се утврдити догађаји и околности (неизвршење доспеле финансијске обавезе или други слични догађај или околност која се односи на једну од уговорних страна) по чијем се наступању, аутоматски или на захтев уговорне стране предузима: 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Међусобна обавеза по основу једног или више финансијских уговора сматрају се доспелим и изражавају се као новчане обавезе или престају и замењују се новим новчаним обавезама у складу са њиховом процењеном текућом вредношћу, односно вредношћу која је утврђена на начин из тог уговора и/или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Врши се </a:t>
            </a:r>
            <a:r>
              <a:rPr lang="sr-Cyrl-RS" dirty="0" err="1"/>
              <a:t>нетирањем</a:t>
            </a:r>
            <a:r>
              <a:rPr lang="sr-Cyrl-RS" dirty="0"/>
              <a:t> (пребијање) међусобних потраживања и обавеза по основу једног или више финансијских уговора, тако да је уговорна страна која дугује већи износ дужна да плати разлику у износу потраживања (нето износ).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Финансијски уговор јесте оквирни уговор или други уговор закључен на начин и у форми који су уобичајени у пословној пракси, чије се уговорне стране субјекти из члана 4. Закона о финансијском </a:t>
            </a:r>
            <a:r>
              <a:rPr lang="sr-Cyrl-RS" dirty="0" err="1" smtClean="0"/>
              <a:t>обезбеђ</a:t>
            </a:r>
            <a:r>
              <a:rPr lang="sr-Latn-RS" dirty="0" smtClean="0"/>
              <a:t>e</a:t>
            </a:r>
            <a:r>
              <a:rPr lang="sr-Cyrl-RS" dirty="0" smtClean="0"/>
              <a:t>њу </a:t>
            </a:r>
            <a:r>
              <a:rPr lang="sr-Cyrl-RS" dirty="0"/>
              <a:t>и по основу кога за дужника настаје финансијска обавеза, а за повериоца право на новчано намирење и/или предају, односно пренос новчаних средстава, односно финансијских инструмената у складу са законом.</a:t>
            </a:r>
            <a:endParaRPr lang="en-GB" dirty="0"/>
          </a:p>
          <a:p>
            <a:pPr marL="0" lv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78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ПРЕБОЈ </a:t>
            </a:r>
            <a:r>
              <a:rPr lang="sr-Latn-RS" b="1" dirty="0"/>
              <a:t>(</a:t>
            </a:r>
            <a:r>
              <a:rPr lang="sr-Cyrl-RS" b="1" dirty="0"/>
              <a:t>КОМПЕНЗАЦИЈА</a:t>
            </a:r>
            <a:r>
              <a:rPr lang="sr-Latn-R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Право на п</a:t>
            </a:r>
            <a:r>
              <a:rPr lang="sr-Latn-RS" dirty="0" err="1"/>
              <a:t>pe</a:t>
            </a:r>
            <a:r>
              <a:rPr lang="sr-Cyrl-RS" dirty="0" err="1"/>
              <a:t>бијање</a:t>
            </a:r>
            <a:r>
              <a:rPr lang="sr-Latn-RS" dirty="0"/>
              <a:t> </a:t>
            </a:r>
            <a:r>
              <a:rPr lang="sr-Cyrl-RS" dirty="0"/>
              <a:t>потраживања као институт облигационог права – један од осталих начина престанка обавезе.</a:t>
            </a:r>
          </a:p>
          <a:p>
            <a:pPr algn="just"/>
            <a:r>
              <a:rPr lang="sr-Cyrl-RS" dirty="0" err="1"/>
              <a:t>Пребој</a:t>
            </a:r>
            <a:r>
              <a:rPr lang="sr-Cyrl-RS" dirty="0"/>
              <a:t> или компензација је начин престанка обавезе кроз међусобно пребијање потраживања које дужник има према повериоцу са оним потраживањем које поверилац има према дужнику.</a:t>
            </a:r>
            <a:endParaRPr lang="en-GB" dirty="0"/>
          </a:p>
          <a:p>
            <a:pPr algn="just"/>
            <a:r>
              <a:rPr lang="sr-Cyrl-RS" dirty="0"/>
              <a:t>Врсте компензације:</a:t>
            </a:r>
            <a:endParaRPr lang="en-GB" dirty="0"/>
          </a:p>
          <a:p>
            <a:pPr lvl="0" algn="just"/>
            <a:r>
              <a:rPr lang="sr-Cyrl-RS" dirty="0"/>
              <a:t>уговорна – уговорне стране споразумно уговарају </a:t>
            </a:r>
            <a:r>
              <a:rPr lang="sr-Cyrl-RS" dirty="0" err="1"/>
              <a:t>пребој</a:t>
            </a:r>
            <a:r>
              <a:rPr lang="sr-Cyrl-RS" dirty="0"/>
              <a:t> међусобних потраживања</a:t>
            </a:r>
            <a:endParaRPr lang="en-GB" dirty="0"/>
          </a:p>
          <a:p>
            <a:pPr lvl="0" algn="just"/>
            <a:r>
              <a:rPr lang="sr-Cyrl-RS" dirty="0"/>
              <a:t>законска компензација – настаје по сили закона и независно од воље повериоца и дужника</a:t>
            </a:r>
            <a:endParaRPr lang="en-GB" dirty="0"/>
          </a:p>
          <a:p>
            <a:pPr algn="just"/>
            <a:r>
              <a:rPr lang="sr-Cyrl-RS" dirty="0"/>
              <a:t>судска компензација која настаје на основу судске одлуке.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044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Покретање/отварање и спровођење поступка стечаја и ликвидације или примена мере реорганизације не утиче на остваривање права на </a:t>
            </a:r>
            <a:r>
              <a:rPr lang="sr-Cyrl-RS" dirty="0" err="1"/>
              <a:t>нетирање</a:t>
            </a:r>
            <a:r>
              <a:rPr lang="sr-Cyrl-RS" dirty="0"/>
              <a:t> из финансијских уговора.</a:t>
            </a:r>
            <a:endParaRPr lang="en-GB" dirty="0"/>
          </a:p>
          <a:p>
            <a:pPr algn="just"/>
            <a:r>
              <a:rPr lang="sr-Cyrl-RS" dirty="0"/>
              <a:t>На заштиту права на </a:t>
            </a:r>
            <a:r>
              <a:rPr lang="sr-Cyrl-RS" dirty="0" err="1"/>
              <a:t>нетирање</a:t>
            </a:r>
            <a:r>
              <a:rPr lang="sr-Cyrl-RS" dirty="0"/>
              <a:t> у случају стечаја, ликвидације и примене мере реорганизације над уговорном страном финансијског уговора сходно се примењују одредбе Закона о финансијском обезбеђењу које се односе на уговор о финансијском обезбеђењу.</a:t>
            </a:r>
            <a:endParaRPr lang="en-GB" dirty="0"/>
          </a:p>
          <a:p>
            <a:pPr algn="just"/>
            <a:r>
              <a:rPr lang="sr-Cyrl-RS" dirty="0"/>
              <a:t>Ако након </a:t>
            </a:r>
            <a:r>
              <a:rPr lang="sr-Cyrl-RS" dirty="0" err="1"/>
              <a:t>нетирања</a:t>
            </a:r>
            <a:r>
              <a:rPr lang="sr-Cyrl-RS" dirty="0"/>
              <a:t> међусобних потраживања и обавеза по основу финансијског уговора стечајни дужник није у потпуности измирио финансијску обавезу – поверилац може своје потраживање према њему намирити у  стечајном поступку као стечајни поверилац.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55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ЗАКЉУЧАК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r-Cyrl-RS" dirty="0"/>
              <a:t>Отварањем стечајног поступка не губи се право на пребој потраживања у стечајном поступку ако </a:t>
            </a:r>
            <a:r>
              <a:rPr lang="sr-Cyrl-RS" dirty="0" smtClean="0"/>
              <a:t>је право</a:t>
            </a:r>
            <a:r>
              <a:rPr lang="sr-Cyrl-RS" dirty="0" smtClean="0"/>
              <a:t> </a:t>
            </a:r>
            <a:r>
              <a:rPr lang="sr-Cyrl-RS" dirty="0"/>
              <a:t>за пребој потраживања </a:t>
            </a:r>
            <a:r>
              <a:rPr lang="sr-Cyrl-RS" dirty="0" smtClean="0"/>
              <a:t>настало </a:t>
            </a:r>
            <a:r>
              <a:rPr lang="sr-Cyrl-RS" dirty="0"/>
              <a:t>пре подношења предлога за покретање стечајног поступка.</a:t>
            </a:r>
          </a:p>
          <a:p>
            <a:pPr algn="just">
              <a:buFontTx/>
              <a:buChar char="-"/>
            </a:pPr>
            <a:r>
              <a:rPr lang="sr-Cyrl-RS" dirty="0"/>
              <a:t>За реализацију права на пребијање потраживања у стечајном поступку захтева се испуњеност:</a:t>
            </a:r>
          </a:p>
          <a:p>
            <a:pPr marL="514350" indent="-514350" algn="just">
              <a:buAutoNum type="arabicParenR"/>
            </a:pPr>
            <a:r>
              <a:rPr lang="sr-Cyrl-RS" dirty="0"/>
              <a:t>општих услова за </a:t>
            </a:r>
            <a:r>
              <a:rPr lang="sr-Cyrl-RS" dirty="0" err="1"/>
              <a:t>пребој</a:t>
            </a:r>
            <a:r>
              <a:rPr lang="sr-Cyrl-RS" dirty="0"/>
              <a:t> потраживања прописаних ЗОО: да потраживања правно постоје, узајамност потраживања, истоветност потраживања и доспелост потраживања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1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2) посебних услова прописаних Законом о стечају: </a:t>
            </a:r>
          </a:p>
          <a:p>
            <a:pPr algn="just">
              <a:buFontTx/>
              <a:buChar char="-"/>
            </a:pPr>
            <a:r>
              <a:rPr lang="sr-Cyrl-RS" dirty="0"/>
              <a:t>поднета пријава потраживања на целокупни износ потраживања</a:t>
            </a:r>
          </a:p>
          <a:p>
            <a:pPr algn="just">
              <a:buFontTx/>
              <a:buChar char="-"/>
            </a:pPr>
            <a:r>
              <a:rPr lang="sr-Cyrl-RS" dirty="0"/>
              <a:t>изјава о пребијању потраживања</a:t>
            </a:r>
          </a:p>
          <a:p>
            <a:pPr algn="just">
              <a:buFontTx/>
              <a:buChar char="-"/>
            </a:pPr>
            <a:r>
              <a:rPr lang="sr-Cyrl-RS" dirty="0" err="1"/>
              <a:t>испоштованост</a:t>
            </a:r>
            <a:r>
              <a:rPr lang="sr-Cyrl-RS" dirty="0"/>
              <a:t> </a:t>
            </a:r>
            <a:r>
              <a:rPr lang="sr-Cyrl-RS" dirty="0" err="1"/>
              <a:t>преклузивног</a:t>
            </a:r>
            <a:r>
              <a:rPr lang="sr-Cyrl-RS" dirty="0"/>
              <a:t> рока за подношење пријаве потраживања и давање изјаве о </a:t>
            </a:r>
            <a:r>
              <a:rPr lang="sr-Cyrl-RS" dirty="0" err="1"/>
              <a:t>пребоју</a:t>
            </a:r>
            <a:endParaRPr lang="sr-Cyrl-RS" dirty="0"/>
          </a:p>
          <a:p>
            <a:pPr algn="just">
              <a:buFontTx/>
              <a:buChar char="-"/>
            </a:pPr>
            <a:r>
              <a:rPr lang="sr-Cyrl-RS" dirty="0"/>
              <a:t>да се не ради о недопуштеном пребијању из члана 83. Закона о стечају</a:t>
            </a:r>
          </a:p>
          <a:p>
            <a:pPr algn="just">
              <a:buFontTx/>
              <a:buChar char="-"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009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За случај оспоравања изјаве о пребијању, стечајни поверилац право на пребијање може остварити у парничном поступку који се води по тужби стечајног дужника као тужиоца за наплату потраживања од стране стечајног повериоца као тужиоца и то путем истицања приговора ради пребијања.</a:t>
            </a:r>
          </a:p>
          <a:p>
            <a:pPr algn="just"/>
            <a:r>
              <a:rPr lang="sr-Cyrl-RS" dirty="0"/>
              <a:t>Правноснажна пресуда којом је усвојен приговор за пребијање је правни основ за исправку потраживања утврђеног у коначној листи потраживања.</a:t>
            </a:r>
          </a:p>
          <a:p>
            <a:pPr algn="just"/>
            <a:r>
              <a:rPr lang="sr-Cyrl-RS" dirty="0"/>
              <a:t>За </a:t>
            </a:r>
            <a:r>
              <a:rPr lang="sr-Cyrl-RS" dirty="0" err="1"/>
              <a:t>нетирање</a:t>
            </a:r>
            <a:r>
              <a:rPr lang="sr-Cyrl-RS" dirty="0"/>
              <a:t> обавеза по основу уговора о финансијском обезбеђењу и других финансијских уговора Закон о стечају упућује на примену Закона о финансијском обезбеђењу.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3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ОПШТИ УСЛОВИ ЗА ПРЕБОЈ ПОТРАЖИВАЊА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Члан 336. Закона о облигационим односима:</a:t>
            </a:r>
          </a:p>
          <a:p>
            <a:pPr marL="0" indent="0" algn="just">
              <a:buNone/>
            </a:pPr>
            <a:r>
              <a:rPr lang="sr-Cyrl-RS" dirty="0"/>
              <a:t>Дужник може извршити </a:t>
            </a:r>
            <a:r>
              <a:rPr lang="sr-Cyrl-RS" dirty="0" err="1"/>
              <a:t>пребој</a:t>
            </a:r>
            <a:r>
              <a:rPr lang="sr-Cyrl-RS" dirty="0"/>
              <a:t> потраживања које има према повериоцу са оним што овај потражује од њега ако оба потраживања гласе на новац или друге заменљиве ствари истог рода и исте каквоће и ако су оба доспела.</a:t>
            </a:r>
            <a:endParaRPr lang="en-GB" dirty="0"/>
          </a:p>
          <a:p>
            <a:pPr algn="just"/>
            <a:r>
              <a:rPr lang="sr-Cyrl-RS" dirty="0"/>
              <a:t>За </a:t>
            </a:r>
            <a:r>
              <a:rPr lang="sr-Cyrl-RS" dirty="0" err="1"/>
              <a:t>правноваљану</a:t>
            </a:r>
            <a:r>
              <a:rPr lang="sr-Cyrl-RS" dirty="0"/>
              <a:t> компензацију морају бити испуњени следећи општи услови: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да узајамна потраживања дужника и повериоца правно постоје у тренутку пребијања;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да потраживања постоје међусобно, односно узајамно;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да су узајамна потраживања истоветна;</a:t>
            </a:r>
            <a:endParaRPr lang="en-GB" dirty="0"/>
          </a:p>
          <a:p>
            <a:pPr marL="514350" indent="-514350" algn="just">
              <a:buFont typeface="+mj-lt"/>
              <a:buAutoNum type="arabicParenR"/>
            </a:pPr>
            <a:r>
              <a:rPr lang="sr-Cyrl-RS" dirty="0"/>
              <a:t>да су доспела;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2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НАЧИН ОСТВАРЕЊА КОМПЕНЗАЦИЈЕ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Члан 337. </a:t>
            </a:r>
            <a:r>
              <a:rPr lang="sr-Cyrl-RS" dirty="0" smtClean="0"/>
              <a:t>Закона о облигационим односима: </a:t>
            </a:r>
            <a:r>
              <a:rPr lang="sr-Cyrl-RS" dirty="0"/>
              <a:t>једнострана </a:t>
            </a:r>
            <a:r>
              <a:rPr lang="sr-Cyrl-RS" dirty="0" smtClean="0"/>
              <a:t>компензација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Пребијање не настаје чим се стекну услови за то, него је потребно да једна страна изјави другој да врши пребијање.</a:t>
            </a:r>
            <a:endParaRPr lang="en-GB" dirty="0"/>
          </a:p>
          <a:p>
            <a:pPr algn="just"/>
            <a:r>
              <a:rPr lang="sr-Cyrl-RS" dirty="0"/>
              <a:t>Након изјаве о пребијању сматра се да је пребијање настало оног часа када су се стекли услови за то. 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19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ОСТВАРИВАЊЕ </a:t>
            </a:r>
            <a:r>
              <a:rPr lang="sr-Cyrl-RS" b="1" dirty="0"/>
              <a:t>ПРАВА НА ПРЕБИЈАЊЕ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514350" lvl="0" indent="-514350" algn="just">
              <a:buFont typeface="+mj-lt"/>
              <a:buAutoNum type="arabicParenR"/>
            </a:pPr>
            <a:endParaRPr lang="sr-Cyrl-RS" dirty="0" smtClean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 smtClean="0"/>
              <a:t>Путем </a:t>
            </a:r>
            <a:r>
              <a:rPr lang="sr-Cyrl-RS" dirty="0"/>
              <a:t>противтужбе (члан 198. Закона о парничном поступку)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Путем приговора ради пребијања (члан 359. Закона о парничном поступку)</a:t>
            </a:r>
            <a:endParaRPr lang="en-GB" dirty="0"/>
          </a:p>
          <a:p>
            <a:pPr marL="514350" indent="-514350" algn="just">
              <a:buFont typeface="+mj-lt"/>
              <a:buAutoNum type="arabicParenR"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1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СЛУЧАЈЕВИ КАДА ЈЕ ПРЕБИЈАЊЕ ИСКЉУЧЕНО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Не може престати пребијањем: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потраживање које се не може запленити;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потраживање ствари или вредности ствари које су дужнику биле дате на чување или на посуду, или ако је дужник узео бесправно или бесправно задржао;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потраживање настало намерним проузроковањем штете;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потраживање накнаде штете причињене оштећењем здравља или проузроковањем смрти;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потраживање које потиче из законске обавезе издржавања.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8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/>
            </a:r>
            <a:br>
              <a:rPr lang="sr-Latn-RS" b="1" dirty="0"/>
            </a:br>
            <a:r>
              <a:rPr lang="sr-Cyrl-RS" b="1" dirty="0"/>
              <a:t>ПРАВО НА ПРЕБИЈАЊЕ У  СТЕЧАЈНОМ ПОСТУПКУ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sr-Cyrl-RS" dirty="0"/>
              <a:t>Право на пребијање потраживања у стечајном поступку је у супротности са начелом једнаког третмана и равноправности поверилаца.</a:t>
            </a:r>
          </a:p>
          <a:p>
            <a:pPr algn="just">
              <a:buFontTx/>
              <a:buChar char="-"/>
            </a:pPr>
            <a:r>
              <a:rPr lang="sr-Cyrl-RS" dirty="0"/>
              <a:t>Установљено је у циљу очувања права стечених ван стечајног поступка.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Регулисано је чланом 82. Закона о стечају.</a:t>
            </a:r>
            <a:endParaRPr lang="en-GB" dirty="0"/>
          </a:p>
          <a:p>
            <a:pPr algn="just"/>
            <a:r>
              <a:rPr lang="sr-Cyrl-RS" dirty="0"/>
              <a:t>Услови за остваривање права на пребијање у  стечајном поступку: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испуњеност општих услова предвиђених Законом о облигационим односима: да потраживања правно постоје, узајамност, истоветност потраживања и доспелост потраживања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да је право на пребијање потраживања повериоца стечено пре подношења предлога за покретање стечајног поступка, а у ком случају се не губи отварањем стечаја</a:t>
            </a:r>
            <a:endParaRPr lang="en-GB" dirty="0"/>
          </a:p>
          <a:p>
            <a:pPr marL="514350" lvl="0" indent="-514350" algn="just">
              <a:buFont typeface="+mj-lt"/>
              <a:buAutoNum type="arabicParenR"/>
            </a:pPr>
            <a:r>
              <a:rPr lang="sr-Cyrl-RS" dirty="0"/>
              <a:t>поверилац право на пребијање потраживања у  стечајном поступку остварује на начин предвиђен Законом о стечају:</a:t>
            </a:r>
          </a:p>
          <a:p>
            <a:pPr lvl="0" algn="just">
              <a:buFontTx/>
              <a:buChar char="-"/>
            </a:pPr>
            <a:r>
              <a:rPr lang="sr-Cyrl-RS" dirty="0"/>
              <a:t>подношењем пријаве потраживања на цео износ потраживања у </a:t>
            </a:r>
            <a:r>
              <a:rPr lang="sr-Cyrl-RS" dirty="0" err="1"/>
              <a:t>преклузивном</a:t>
            </a:r>
            <a:r>
              <a:rPr lang="sr-Cyrl-RS" dirty="0"/>
              <a:t> року и </a:t>
            </a:r>
          </a:p>
          <a:p>
            <a:pPr lvl="0" algn="just">
              <a:buFontTx/>
              <a:buChar char="-"/>
            </a:pPr>
            <a:r>
              <a:rPr lang="sr-Cyrl-RS" dirty="0"/>
              <a:t>давањем изјаве о </a:t>
            </a:r>
            <a:r>
              <a:rPr lang="sr-Cyrl-RS" dirty="0" err="1"/>
              <a:t>пребоју</a:t>
            </a:r>
            <a:endParaRPr lang="sr-Cyrl-RS" dirty="0"/>
          </a:p>
          <a:p>
            <a:pPr marL="0" lvl="0" indent="0" algn="just">
              <a:buNone/>
            </a:pPr>
            <a:r>
              <a:rPr lang="sr-Cyrl-RS" dirty="0"/>
              <a:t>Услови морају бити кумулативно испуњени.</a:t>
            </a:r>
            <a:endParaRPr lang="en-GB" dirty="0"/>
          </a:p>
          <a:p>
            <a:pPr algn="just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1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/>
              <a:t>НЕДОПУШТЕНОСТ ПРЕБИЈАЊА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Члан 83. Закона о стечају - Пребијање је недопуштено иако је право на пребијање потраживања стечено пре подношења предлога за покретање стечајног поступка:</a:t>
            </a:r>
            <a:endParaRPr lang="en-GB" dirty="0"/>
          </a:p>
          <a:p>
            <a:pPr algn="just"/>
            <a:r>
              <a:rPr lang="sr-Cyrl-RS" dirty="0" smtClean="0"/>
              <a:t>1) </a:t>
            </a:r>
            <a:r>
              <a:rPr lang="sr-Cyrl-RS" dirty="0"/>
              <a:t>ако је стечајни поверилац потраживање стекао у последњих шест месеци пре дана подношења предлога за покретање стечајног поступка, а стечајни поверилац је знао или морао знати да је дужник неспособан за плаћање или је презадужен;</a:t>
            </a:r>
          </a:p>
          <a:p>
            <a:pPr algn="just"/>
            <a:r>
              <a:rPr lang="sr-Cyrl-RS" dirty="0"/>
              <a:t>Као и у случају:</a:t>
            </a:r>
            <a:endParaRPr lang="en-GB" dirty="0"/>
          </a:p>
          <a:p>
            <a:pPr algn="just"/>
            <a:r>
              <a:rPr lang="sr-Cyrl-RS" dirty="0" smtClean="0"/>
              <a:t>2) </a:t>
            </a:r>
            <a:r>
              <a:rPr lang="sr-Cyrl-RS" dirty="0"/>
              <a:t>ако су се услови за пребијање стекли правним послом или другом правном радњом која се може побијати; </a:t>
            </a:r>
          </a:p>
          <a:p>
            <a:pPr algn="just"/>
            <a:r>
              <a:rPr lang="sr-Cyrl-RS" dirty="0"/>
              <a:t>Прописани случајеви недопуштености пребијања потраживања установљени су у циљу заштите једнаког третмана и равномерног намирења стечајних поверилаца и спречавање њихових оштећења.</a:t>
            </a:r>
            <a:endParaRPr lang="en-GB" dirty="0"/>
          </a:p>
          <a:p>
            <a:pPr algn="just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0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ПРОПИСАНИ УСЛОВИ ЗА НЕДОПУШТЕНОСТ ПРЕБИЈАЊА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r>
              <a:rPr lang="sr-Cyrl-RS" dirty="0"/>
              <a:t>Релевантни услови за недопуштеност пребијања потраживања из члана 83. став 1. тачка 1) Закона о стечају:</a:t>
            </a:r>
          </a:p>
          <a:p>
            <a:pPr algn="just"/>
            <a:r>
              <a:rPr lang="sr-Cyrl-RS" dirty="0"/>
              <a:t>Кумулативна испуњеност објективног и субјективног услова.</a:t>
            </a:r>
            <a:endParaRPr lang="en-GB" dirty="0"/>
          </a:p>
          <a:p>
            <a:pPr algn="just"/>
            <a:r>
              <a:rPr lang="sr-Cyrl-RS" dirty="0"/>
              <a:t>Објективни услов: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Време стицања потраживања - ако је потраживање стечено у последњих шест месеци пре дана подношења предлога за покретање стечаја;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Несавесност стечајног повериоца – да је знао или могао знати да је дужник неспособан за плаћање или презадужен;</a:t>
            </a:r>
            <a:endParaRPr lang="en-GB" dirty="0"/>
          </a:p>
          <a:p>
            <a:pPr marL="0" lvl="0" indent="0" algn="just">
              <a:buNone/>
            </a:pPr>
            <a:r>
              <a:rPr lang="sr-Latn-RS" dirty="0"/>
              <a:t>- </a:t>
            </a:r>
            <a:r>
              <a:rPr lang="sr-Cyrl-RS" dirty="0"/>
              <a:t>Терет доказивања испуњености прописаних услова је на стечајном дужнику;</a:t>
            </a:r>
            <a:endParaRPr lang="en-GB" dirty="0"/>
          </a:p>
          <a:p>
            <a:pPr algn="just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05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2483</Words>
  <Application>Microsoft Office PowerPoint</Application>
  <PresentationFormat>Widescreen</PresentationFormat>
  <Paragraphs>137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ПРАВО НА ПРЕБИЈАЊЕ ПОТРАЖИВАЊА У  СТЕЧАЈНОМ ПОСТУПКУ</vt:lpstr>
      <vt:lpstr>ПРЕБОЈ (КОМПЕНЗАЦИЈА)</vt:lpstr>
      <vt:lpstr>ОПШТИ УСЛОВИ ЗА ПРЕБОЈ ПОТРАЖИВАЊА</vt:lpstr>
      <vt:lpstr>НАЧИН ОСТВАРЕЊА КОМПЕНЗАЦИЈЕ</vt:lpstr>
      <vt:lpstr> ОСТВАРИВАЊЕ ПРАВА НА ПРЕБИЈАЊЕ </vt:lpstr>
      <vt:lpstr>СЛУЧАЈЕВИ КАДА ЈЕ ПРЕБИЈАЊЕ ИСКЉУЧЕНО</vt:lpstr>
      <vt:lpstr> ПРАВО НА ПРЕБИЈАЊЕ У  СТЕЧАЈНОМ ПОСТУПКУ </vt:lpstr>
      <vt:lpstr>НЕДОПУШТЕНОСТ ПРЕБИЈАЊА</vt:lpstr>
      <vt:lpstr>ПРОПИСАНИ УСЛОВИ ЗА НЕДОПУШТЕНОСТ ПРЕБИЈАЊА</vt:lpstr>
      <vt:lpstr> ИЗУЗЕЦИ ОД ПРОПИСАНЕ НЕДОПУШТЕНОСТИ ПРЕБИЈАЊА ПОТРАЖИВАЊА </vt:lpstr>
      <vt:lpstr>PowerPoint Presentation</vt:lpstr>
      <vt:lpstr> НАЧИН ПРЕБИЈАЊА ПОТРАЖИВАЊА СТЕЧАЈНОГ ПОВЕРИОЦА </vt:lpstr>
      <vt:lpstr> СУДСКА ЗАШТИТА У СЛУЧАЈУ ОСПОРАВАЊА ПРАВА ПРЕБОЈА </vt:lpstr>
      <vt:lpstr>ОДЛУКЕ СУДА ПО ИСТАКНУТОМ ПРИГОВОРУ ПРЕБИЈАЊА СТЕЧАЈНОГ ПОВЕРИОЦА</vt:lpstr>
      <vt:lpstr> НЕДОЗВОЉЕНОСТ СУДСКЕ КОМПЕНЗАЦИЈЕ </vt:lpstr>
      <vt:lpstr>НЕТИРАЊЕ ПО ОСНОВУ ПРЕВРЕМЕНОГ ДОСПЕЋА ИЛИ ПРЕСТАНКА ОБАВЕЗЕ (CLOSE-OUT NETTING)</vt:lpstr>
      <vt:lpstr>УГОВОРИ О ФИНАНСИЈСКОМ ОБЕЗБЕЂЊУ</vt:lpstr>
      <vt:lpstr>PowerPoint Presentation</vt:lpstr>
      <vt:lpstr>ФИНАНСИЈСКИ УГОВОРИ</vt:lpstr>
      <vt:lpstr>PowerPoint Presentation</vt:lpstr>
      <vt:lpstr>ЗАКЉУЧАК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BZ. Zitko</dc:creator>
  <cp:lastModifiedBy>Administrator</cp:lastModifiedBy>
  <cp:revision>34</cp:revision>
  <cp:lastPrinted>2023-11-16T08:33:55Z</cp:lastPrinted>
  <dcterms:created xsi:type="dcterms:W3CDTF">2022-11-01T12:38:47Z</dcterms:created>
  <dcterms:modified xsi:type="dcterms:W3CDTF">2023-11-28T09:49:47Z</dcterms:modified>
</cp:coreProperties>
</file>